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2" r:id="rId3"/>
    <p:sldId id="258" r:id="rId4"/>
    <p:sldId id="260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6"/>
    <p:restoredTop sz="95748"/>
  </p:normalViewPr>
  <p:slideViewPr>
    <p:cSldViewPr snapToGrid="0">
      <p:cViewPr>
        <p:scale>
          <a:sx n="64" d="100"/>
          <a:sy n="64" d="100"/>
        </p:scale>
        <p:origin x="920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93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63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2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9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6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7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30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55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98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1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1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1" r:id="rId3"/>
    <p:sldLayoutId id="2147483672" r:id="rId4"/>
    <p:sldLayoutId id="2147483677" r:id="rId5"/>
    <p:sldLayoutId id="2147483663" r:id="rId6"/>
    <p:sldLayoutId id="2147483676" r:id="rId7"/>
    <p:sldLayoutId id="2147483665" r:id="rId8"/>
    <p:sldLayoutId id="2147483666" r:id="rId9"/>
    <p:sldLayoutId id="2147483675" r:id="rId10"/>
    <p:sldLayoutId id="2147483674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zerkrems.at/ueber-uns/geschichte" TargetMode="External"/><Relationship Id="rId2" Type="http://schemas.openxmlformats.org/officeDocument/2006/relationships/hyperlink" Target="https://weinfuehrer.wein.plus/weinregion/luxembu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id="{57D3E51C-6981-3A1C-25EF-2E148DE164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5704" r="-1" b="10004"/>
          <a:stretch/>
        </p:blipFill>
        <p:spPr>
          <a:xfrm>
            <a:off x="-1715" y="-4753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3A236-C013-AB14-54D2-8A94D8819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LU" dirty="0">
                <a:solidFill>
                  <a:srgbClr val="FFFFFF"/>
                </a:solidFill>
              </a:rPr>
              <a:t>Krems and Luxembourg and their wine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0EAC2-480A-E12D-72AD-C1573786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LU" sz="2200">
                <a:solidFill>
                  <a:srgbClr val="FFFFFF"/>
                </a:solidFill>
              </a:rPr>
              <a:t>The similarities </a:t>
            </a:r>
            <a:r>
              <a:rPr lang="en-LU" sz="2200" dirty="0">
                <a:solidFill>
                  <a:srgbClr val="FFFFFF"/>
                </a:solidFill>
              </a:rPr>
              <a:t>of the wine history of Krems and Luxembourg</a:t>
            </a:r>
          </a:p>
        </p:txBody>
      </p:sp>
      <p:pic>
        <p:nvPicPr>
          <p:cNvPr id="5" name="Depositphotos_450731088_Audio">
            <a:hlinkClick r:id="" action="ppaction://media"/>
            <a:extLst>
              <a:ext uri="{FF2B5EF4-FFF2-40B4-BE49-F238E27FC236}">
                <a16:creationId xmlns:a16="http://schemas.microsoft.com/office/drawing/2014/main" id="{62178C3E-240F-E1D1-FCAC-89B552ACA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4763"/>
            <a:ext cx="812800" cy="8128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18D0148-68BA-664C-9A4D-99E7FDAFCA60}"/>
              </a:ext>
            </a:extLst>
          </p:cNvPr>
          <p:cNvSpPr txBox="1">
            <a:spLocks/>
          </p:cNvSpPr>
          <p:nvPr/>
        </p:nvSpPr>
        <p:spPr>
          <a:xfrm>
            <a:off x="4119369" y="4727361"/>
            <a:ext cx="3238808" cy="980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U" sz="1400" dirty="0">
                <a:solidFill>
                  <a:srgbClr val="FFFFFF"/>
                </a:solidFill>
              </a:rPr>
              <a:t>Jeanne Arens</a:t>
            </a:r>
          </a:p>
          <a:p>
            <a:r>
              <a:rPr lang="en-LU" sz="1400" dirty="0">
                <a:solidFill>
                  <a:srgbClr val="FFFFFF"/>
                </a:solidFill>
              </a:rPr>
              <a:t>KPH</a:t>
            </a:r>
            <a:br>
              <a:rPr lang="en-LU" sz="1400" dirty="0">
                <a:solidFill>
                  <a:srgbClr val="FFFFFF"/>
                </a:solidFill>
              </a:rPr>
            </a:br>
            <a:r>
              <a:rPr lang="en-LU" sz="1400" dirty="0">
                <a:solidFill>
                  <a:srgbClr val="FFFFFF"/>
                </a:solidFill>
              </a:rPr>
              <a:t>Eramsus student</a:t>
            </a:r>
          </a:p>
          <a:p>
            <a:endParaRPr lang="en-LU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2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9169-965C-76EA-39F7-669EBEA3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65D4-3EC9-A106-1EC8-94F0A8589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LU" dirty="0"/>
              <a:t>omparison of Krems and Luxembourg</a:t>
            </a:r>
          </a:p>
          <a:p>
            <a:r>
              <a:rPr lang="en-LU" dirty="0"/>
              <a:t>Krems</a:t>
            </a:r>
          </a:p>
          <a:p>
            <a:r>
              <a:rPr lang="en-LU" dirty="0"/>
              <a:t>Luxembourg</a:t>
            </a:r>
          </a:p>
          <a:p>
            <a:r>
              <a:rPr lang="en-LU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935617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96437B-A8DF-872A-0D60-881AD717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Some basic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7726A-5D2C-3E39-04A2-D3E82DEA5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LU" dirty="0"/>
              <a:t>Krems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AD106-3FD1-CC11-129E-24E858C614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/>
              <a:t>Wine history since 3</a:t>
            </a:r>
            <a:r>
              <a:rPr lang="en-GB" sz="1800" baseline="30000" dirty="0"/>
              <a:t>rd</a:t>
            </a:r>
            <a:r>
              <a:rPr lang="en-GB" sz="1800" dirty="0"/>
              <a:t> century AC</a:t>
            </a:r>
          </a:p>
          <a:p>
            <a:r>
              <a:rPr lang="en-GB" sz="1800" dirty="0" err="1"/>
              <a:t>Grüner</a:t>
            </a:r>
            <a:r>
              <a:rPr lang="en-GB" sz="1800" dirty="0"/>
              <a:t> Veltliner</a:t>
            </a:r>
          </a:p>
          <a:p>
            <a:r>
              <a:rPr lang="en-GB" sz="1800" dirty="0"/>
              <a:t>&lt;40 monasteries</a:t>
            </a:r>
          </a:p>
          <a:p>
            <a:r>
              <a:rPr lang="en-GB" sz="1800" dirty="0"/>
              <a:t>Winegrowers’ guild founded in 1447</a:t>
            </a:r>
          </a:p>
          <a:p>
            <a:r>
              <a:rPr lang="en-GB" sz="1800" dirty="0"/>
              <a:t>Still very popular and a precious beverage</a:t>
            </a:r>
          </a:p>
          <a:p>
            <a:endParaRPr lang="en-GB" sz="1800" dirty="0"/>
          </a:p>
          <a:p>
            <a:endParaRPr lang="en-LU" dirty="0"/>
          </a:p>
          <a:p>
            <a:endParaRPr lang="en-L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6B4C65-2C95-0CA3-B228-1824FD839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LU" dirty="0"/>
              <a:t>Luxembourg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97E575-86CE-9E96-8A9B-5CED7E6EDA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LU" sz="1800" dirty="0"/>
              <a:t>Wine history since 1st century BC</a:t>
            </a:r>
          </a:p>
          <a:p>
            <a:r>
              <a:rPr lang="en-LU" sz="1800" dirty="0"/>
              <a:t>Pinot Gris</a:t>
            </a:r>
          </a:p>
          <a:p>
            <a:r>
              <a:rPr lang="en-LU" sz="1800" dirty="0"/>
              <a:t>&lt;50 winegrgowers</a:t>
            </a:r>
          </a:p>
          <a:p>
            <a:r>
              <a:rPr lang="en-LU" sz="1800" dirty="0"/>
              <a:t>Winegrowes created the ”Les Domaines de Vinsmoselle” association</a:t>
            </a:r>
          </a:p>
          <a:p>
            <a:r>
              <a:rPr lang="en-LU" sz="1800" dirty="0"/>
              <a:t>Still very popular and a precious beverage</a:t>
            </a:r>
          </a:p>
        </p:txBody>
      </p:sp>
    </p:spTree>
    <p:extLst>
      <p:ext uri="{BB962C8B-B14F-4D97-AF65-F5344CB8AC3E}">
        <p14:creationId xmlns:p14="http://schemas.microsoft.com/office/powerpoint/2010/main" val="3832658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209C2-4DDD-AFAD-E207-2C684FB2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10515600" cy="1195069"/>
          </a:xfrm>
        </p:spPr>
        <p:txBody>
          <a:bodyPr anchor="b">
            <a:normAutofit/>
          </a:bodyPr>
          <a:lstStyle/>
          <a:p>
            <a:r>
              <a:rPr lang="en-LU" sz="4400" dirty="0">
                <a:solidFill>
                  <a:srgbClr val="FFFFFF"/>
                </a:solidFill>
              </a:rPr>
              <a:t>Krems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FF218-531B-0C60-3AC8-B1B92582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08" y="2058020"/>
            <a:ext cx="5168900" cy="2908300"/>
          </a:xfrm>
          <a:prstGeom prst="flowChartAlternateProcess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F42A2-055E-5DC6-F0C8-899D17B0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708" y="182191"/>
            <a:ext cx="4930083" cy="2818017"/>
          </a:xfrm>
          <a:prstGeom prst="flowChartInputOutpu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C44DD2-0B06-810C-3281-6C1160BCD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724" y="3851183"/>
            <a:ext cx="4312475" cy="2432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6A9E72-2363-FA44-959D-365999E2D861}"/>
              </a:ext>
            </a:extLst>
          </p:cNvPr>
          <p:cNvSpPr txBox="1"/>
          <p:nvPr/>
        </p:nvSpPr>
        <p:spPr>
          <a:xfrm>
            <a:off x="4998277" y="5438403"/>
            <a:ext cx="219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LU" dirty="0"/>
              <a:t>inecellar of the winegrowers’ guild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65876F-E994-2F90-2786-877E40EFEE90}"/>
              </a:ext>
            </a:extLst>
          </p:cNvPr>
          <p:cNvSpPr txBox="1"/>
          <p:nvPr/>
        </p:nvSpPr>
        <p:spPr>
          <a:xfrm>
            <a:off x="5332021" y="449035"/>
            <a:ext cx="239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dirty="0"/>
              <a:t>Winegrowers’ guild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3EF6B-5992-2705-1D8E-6B514D919980}"/>
              </a:ext>
            </a:extLst>
          </p:cNvPr>
          <p:cNvSpPr txBox="1"/>
          <p:nvPr/>
        </p:nvSpPr>
        <p:spPr>
          <a:xfrm>
            <a:off x="952990" y="5117862"/>
            <a:ext cx="258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LU" dirty="0"/>
              <a:t>icture in the Kremser vineyard</a:t>
            </a:r>
          </a:p>
        </p:txBody>
      </p:sp>
    </p:spTree>
    <p:extLst>
      <p:ext uri="{BB962C8B-B14F-4D97-AF65-F5344CB8AC3E}">
        <p14:creationId xmlns:p14="http://schemas.microsoft.com/office/powerpoint/2010/main" val="2779257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BD559-85A2-5AA6-3B13-BD4529CE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8" y="618125"/>
            <a:ext cx="3894993" cy="2596662"/>
          </a:xfrm>
          <a:prstGeom prst="round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46B03A-2840-66A3-D135-0BF4ABF6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3504711" cy="1235709"/>
          </a:xfrm>
        </p:spPr>
        <p:txBody>
          <a:bodyPr anchor="b">
            <a:normAutofit/>
          </a:bodyPr>
          <a:lstStyle/>
          <a:p>
            <a:r>
              <a:rPr lang="en-LU" sz="4400" dirty="0">
                <a:solidFill>
                  <a:srgbClr val="FFFFFF"/>
                </a:solidFill>
              </a:rPr>
              <a:t>Luxembourg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4F053-9BA6-88F7-A469-F5F9F530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766" y="3627924"/>
            <a:ext cx="2921000" cy="1524000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C95CB-3043-3A4E-B0A3-8C1607691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323" y="3889181"/>
            <a:ext cx="1853194" cy="1886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FCC54-2D27-2EC5-F0D2-DC7A01B7A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090" y="203739"/>
            <a:ext cx="3963364" cy="2570525"/>
          </a:xfrm>
          <a:prstGeom prst="flowChartAlternateProcess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8C0B20-03B3-DFC9-5326-DC99354C8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250" y="354579"/>
            <a:ext cx="1985069" cy="2860207"/>
          </a:xfrm>
          <a:prstGeom prst="rect">
            <a:avLst/>
          </a:prstGeom>
        </p:spPr>
      </p:pic>
      <p:pic>
        <p:nvPicPr>
          <p:cNvPr id="11" name="Picture 10" descr="A group of people standing around a horse and buggy&#10;&#10;Description automatically generated with medium confidence">
            <a:extLst>
              <a:ext uri="{FF2B5EF4-FFF2-40B4-BE49-F238E27FC236}">
                <a16:creationId xmlns:a16="http://schemas.microsoft.com/office/drawing/2014/main" id="{92B2482A-3CA5-DC49-6272-AC5FEC10D2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841" y="3453913"/>
            <a:ext cx="3844671" cy="2793289"/>
          </a:xfrm>
          <a:prstGeom prst="flowChartAlternateProcess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2E1E3-8D59-8A01-A36E-2C1F404E83B1}"/>
              </a:ext>
            </a:extLst>
          </p:cNvPr>
          <p:cNvSpPr txBox="1"/>
          <p:nvPr/>
        </p:nvSpPr>
        <p:spPr>
          <a:xfrm>
            <a:off x="8411766" y="5327853"/>
            <a:ext cx="292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dirty="0"/>
              <a:t>Riesling queen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65E4E-6147-2721-FCCA-6F9FF7F0DD92}"/>
              </a:ext>
            </a:extLst>
          </p:cNvPr>
          <p:cNvSpPr txBox="1"/>
          <p:nvPr/>
        </p:nvSpPr>
        <p:spPr>
          <a:xfrm>
            <a:off x="7544142" y="2845454"/>
            <a:ext cx="378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dirty="0"/>
              <a:t>Les domaines Vinsmoselles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92909-8067-9F6D-9021-17973A6F872A}"/>
              </a:ext>
            </a:extLst>
          </p:cNvPr>
          <p:cNvSpPr txBox="1"/>
          <p:nvPr/>
        </p:nvSpPr>
        <p:spPr>
          <a:xfrm>
            <a:off x="5386323" y="5877870"/>
            <a:ext cx="200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dirty="0"/>
              <a:t>Wine queen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4AB3A-93FF-596F-4FCE-86A76D3F6CDD}"/>
              </a:ext>
            </a:extLst>
          </p:cNvPr>
          <p:cNvSpPr txBox="1"/>
          <p:nvPr/>
        </p:nvSpPr>
        <p:spPr>
          <a:xfrm>
            <a:off x="447918" y="6211669"/>
            <a:ext cx="381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dirty="0"/>
              <a:t>Picture in the vineyards 1883</a:t>
            </a:r>
          </a:p>
        </p:txBody>
      </p:sp>
    </p:spTree>
    <p:extLst>
      <p:ext uri="{BB962C8B-B14F-4D97-AF65-F5344CB8AC3E}">
        <p14:creationId xmlns:p14="http://schemas.microsoft.com/office/powerpoint/2010/main" val="374121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1A7DA-9FAC-6643-F5CF-B7CAA5FD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796580" cy="2076450"/>
          </a:xfrm>
        </p:spPr>
        <p:txBody>
          <a:bodyPr anchor="b">
            <a:normAutofit/>
          </a:bodyPr>
          <a:lstStyle/>
          <a:p>
            <a:r>
              <a:rPr lang="en-LU" sz="4400" dirty="0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391B-6ADF-7FED-E342-0728B4FF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5796580" cy="2986087"/>
          </a:xfrm>
        </p:spPr>
        <p:txBody>
          <a:bodyPr>
            <a:normAutofit/>
          </a:bodyPr>
          <a:lstStyle/>
          <a:p>
            <a:pPr indent="228600"/>
            <a:r>
              <a:rPr lang="en-GB" sz="1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Telecran Mai 2001</a:t>
            </a:r>
            <a:endParaRPr lang="en-LU" sz="180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en-GB" sz="1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Luxemburger Winzer und ihre Weine – Von Schengen nach Wasserbillig</a:t>
            </a:r>
            <a:endParaRPr lang="en-LU" sz="180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en-GB" sz="1800" u="sng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https://weinfuehrer.wein.plus/weinregion/luxemburg</a:t>
            </a:r>
            <a:endParaRPr lang="en-LU" sz="180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en-GB" sz="1800" u="sng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https://www.winzerkrems.at/ueber-uns/geschichte</a:t>
            </a:r>
            <a:endParaRPr lang="en-LU" sz="180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LU" sz="1800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DB7FB2-4012-481D-B3D1-7301CCF6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4982" y="-1328"/>
            <a:ext cx="440701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uftbildbilder eines farbigen Felds">
            <a:extLst>
              <a:ext uri="{FF2B5EF4-FFF2-40B4-BE49-F238E27FC236}">
                <a16:creationId xmlns:a16="http://schemas.microsoft.com/office/drawing/2014/main" id="{A9DB51A2-3874-5524-E3B2-53B308D8C7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l="32711" r="24556"/>
          <a:stretch/>
        </p:blipFill>
        <p:spPr>
          <a:xfrm>
            <a:off x="7784982" y="-1328"/>
            <a:ext cx="440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A99E1-A696-BCEB-EBD4-D7FF8D4A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65" y="1151746"/>
            <a:ext cx="546293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Thank you for your attention</a:t>
            </a:r>
          </a:p>
        </p:txBody>
      </p:sp>
      <p:pic>
        <p:nvPicPr>
          <p:cNvPr id="4" name="Picture 3" descr="A group of people holding wine glasses&#10;&#10;Description automatically generated with low confidence">
            <a:extLst>
              <a:ext uri="{FF2B5EF4-FFF2-40B4-BE49-F238E27FC236}">
                <a16:creationId xmlns:a16="http://schemas.microsoft.com/office/drawing/2014/main" id="{93707326-1A53-3EB1-F3FD-571936021C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838200" y="1882829"/>
            <a:ext cx="4678478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4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437</TotalTime>
  <Words>164</Words>
  <Application>Microsoft Macintosh PowerPoint</Application>
  <PresentationFormat>Widescreen</PresentationFormat>
  <Paragraphs>38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Sabon Next LT</vt:lpstr>
      <vt:lpstr>Wingdings</vt:lpstr>
      <vt:lpstr>LuminousVTI</vt:lpstr>
      <vt:lpstr>Krems and Luxembourg and their wine history</vt:lpstr>
      <vt:lpstr>Contents</vt:lpstr>
      <vt:lpstr>Some basic facts</vt:lpstr>
      <vt:lpstr>Krems</vt:lpstr>
      <vt:lpstr>Luxembourg</vt:lpstr>
      <vt:lpstr>Sources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Krems and Luxembourg and their wine history</dc:title>
  <dc:creator>Arens Jeanne</dc:creator>
  <cp:lastModifiedBy>Arens Jeanne</cp:lastModifiedBy>
  <cp:revision>2</cp:revision>
  <dcterms:created xsi:type="dcterms:W3CDTF">2022-10-24T12:52:02Z</dcterms:created>
  <dcterms:modified xsi:type="dcterms:W3CDTF">2022-10-24T20:09:34Z</dcterms:modified>
</cp:coreProperties>
</file>